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98" r:id="rId9"/>
    <p:sldId id="281" r:id="rId10"/>
    <p:sldId id="282" r:id="rId11"/>
    <p:sldId id="299" r:id="rId12"/>
    <p:sldId id="300" r:id="rId13"/>
    <p:sldId id="283" r:id="rId14"/>
    <p:sldId id="284" r:id="rId15"/>
    <p:sldId id="285" r:id="rId16"/>
    <p:sldId id="286" r:id="rId17"/>
    <p:sldId id="295" r:id="rId18"/>
    <p:sldId id="296" r:id="rId19"/>
    <p:sldId id="287" r:id="rId20"/>
    <p:sldId id="288" r:id="rId21"/>
    <p:sldId id="289" r:id="rId22"/>
    <p:sldId id="294" r:id="rId23"/>
    <p:sldId id="258" r:id="rId24"/>
    <p:sldId id="269" r:id="rId25"/>
    <p:sldId id="259" r:id="rId26"/>
    <p:sldId id="263" r:id="rId27"/>
    <p:sldId id="264" r:id="rId28"/>
    <p:sldId id="265" r:id="rId29"/>
    <p:sldId id="266" r:id="rId30"/>
    <p:sldId id="260" r:id="rId31"/>
    <p:sldId id="261" r:id="rId32"/>
    <p:sldId id="273" r:id="rId33"/>
    <p:sldId id="267" r:id="rId34"/>
    <p:sldId id="270" r:id="rId35"/>
    <p:sldId id="271" r:id="rId36"/>
    <p:sldId id="290" r:id="rId37"/>
    <p:sldId id="291" r:id="rId38"/>
    <p:sldId id="292" r:id="rId39"/>
    <p:sldId id="293" r:id="rId40"/>
    <p:sldId id="274" r:id="rId4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9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91F8E-5BD1-4042-8591-05956D45F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4C9018-0603-4E8E-830E-C44158393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229080-D362-4039-B1BA-8EB9A800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07FF21-E082-4098-AD31-0181A8E1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AE26F2-4283-402D-9843-C8AA21B9C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331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71C4A-4CBE-4BF4-B814-0AF8AFCC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D78D1E-9195-49F7-BAEE-D4DEB0A77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A3EA5C-8CC7-4E33-BDC5-A895C5FE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3BEB4B-581F-4DDC-A642-77B16821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C22FD0-574B-4D6F-8CFD-257C918B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398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024363E-09AF-4CCE-8064-54CD9F6D6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35851E-C3DC-4EEB-87C5-85D0F9C7E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5199CC-AEE4-459A-9C86-0062C8AB0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CFD13C-1CD9-40F5-837C-E1E349BB1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C7E90-CF63-4A81-8750-710E495F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450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B705C-B039-4B04-9B13-65168F52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B11C0-31C2-4009-B949-1A82F791C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74CA63-BDD3-4589-868C-5E7D73E3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AD2030-28CA-4BAB-A9CE-E9D7D2B5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3B76F0-7B3E-4663-8F3F-21690514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89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8A370-7C1A-4DC5-B74B-BA073271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44AAA3-5F97-44C8-A17F-33F148A1B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B7A84-37B1-42C4-83D1-5ACD8AC5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35E17C-497A-4D00-8DE4-E46D9A76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4764BC-447D-4E0D-9716-1756A56A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589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2411A-0DFB-4790-B3A2-19791659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CCB944-E908-4CB1-9E16-D1C95D2E1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B39A9E-08DC-41EA-9E60-90A711928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5994DB-5185-47D3-9F07-4BD375A1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64B6BB-7B50-45A2-8A2A-77FEC9D3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67CC2C-1844-4629-BEE1-94E6B778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315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1C78B-A200-4E86-A6F5-E37B03A6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CB2109-3C4E-4FB0-B875-FC7746014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BBBB40-448F-4BC7-9C4B-150682E92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740A71-8AA1-47B6-AC06-2CA659231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2A8740-6674-45F8-9D24-FBC0CA3A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3164F67-6EA2-4939-B551-1165C6DE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1203B3C-AC95-45AC-AEAD-BFBF016F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048481-E771-4E05-A801-74A8E745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95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D3B30-8C7B-486B-877F-8D31EF5E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8C23814-7A5E-457C-9A35-8CCC1079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437039-F893-462B-AF6C-D02E5FE4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304ABB-8EBD-46E4-8726-0AAA6B709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938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7F67C1-5EA1-4E46-B4C3-19609DAF4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97D112-CB5A-4503-9BF1-A1DD61C7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BF9653-AA5F-4859-AA04-DABBA03BF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064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9042C-3A4A-4194-A42B-E54B83E8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493129-D348-4A74-B990-8BD812D0C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E25E32-4F1D-406F-93C2-71BA1C78A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AC9A31-8A37-46C1-AC19-882C2138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FF79D9-6E92-46F1-8B75-B815D6AA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8880B2-9A6E-4E8D-9C7F-DEF98278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318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64BD7-C7FD-41B8-8399-0932C78B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4E5ED6-4782-460B-8755-ECA082207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CAD58F-049C-4E4D-B630-F08684100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21B0D-4A97-45D6-BEA8-665C1FD8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57FFD1-0CE3-4BF7-AFD8-72338A23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7907DA-218F-4D45-8C16-5780A846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391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7CD20BC-89F0-497E-A443-CD68820C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37FD01-1216-458A-92C7-0EB740013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04D655-E9F9-42D9-AC8C-D4488B8B6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9820-55F3-4084-9DFF-DF55F75C1260}" type="datetimeFigureOut">
              <a:rPr lang="es-EC" smtClean="0"/>
              <a:t>24/9/2023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2967F-A900-439C-A1C9-1D12C3397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CE2B05-09A3-4452-BA13-75414A8256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8720A-58E8-4FA1-86E3-C501A3F4F9D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738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4">
            <a:extLst>
              <a:ext uri="{FF2B5EF4-FFF2-40B4-BE49-F238E27FC236}">
                <a16:creationId xmlns:a16="http://schemas.microsoft.com/office/drawing/2014/main" id="{45107BB6-A019-4B37-AB74-1A30F6449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42011"/>
            <a:ext cx="9144000" cy="565923"/>
          </a:xfrm>
        </p:spPr>
        <p:txBody>
          <a:bodyPr>
            <a:normAutofit fontScale="62500" lnSpcReduction="20000"/>
          </a:bodyPr>
          <a:lstStyle/>
          <a:p>
            <a:r>
              <a:rPr lang="es-CO" dirty="0">
                <a:solidFill>
                  <a:schemeClr val="bg1"/>
                </a:solidFill>
              </a:rPr>
              <a:t>Anatomía_ ROUVIERE_ TOMO 1</a:t>
            </a:r>
          </a:p>
          <a:p>
            <a:r>
              <a:rPr lang="es-CO" dirty="0">
                <a:solidFill>
                  <a:schemeClr val="bg1"/>
                </a:solidFill>
              </a:rPr>
              <a:t>Dra. Jessica Castillo</a:t>
            </a: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9A4B7F89-2904-4823-B852-88AD2345DE2A}"/>
              </a:ext>
            </a:extLst>
          </p:cNvPr>
          <p:cNvSpPr txBox="1">
            <a:spLocks/>
          </p:cNvSpPr>
          <p:nvPr/>
        </p:nvSpPr>
        <p:spPr>
          <a:xfrm>
            <a:off x="1650704" y="2944054"/>
            <a:ext cx="889059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600" b="1" dirty="0">
                <a:solidFill>
                  <a:schemeClr val="bg1"/>
                </a:solidFill>
                <a:latin typeface="Montserrat" panose="00000500000000000000" pitchFamily="2" charset="0"/>
              </a:rPr>
              <a:t>PLANOS Y EJES  CORPORALES</a:t>
            </a:r>
          </a:p>
        </p:txBody>
      </p:sp>
    </p:spTree>
    <p:extLst>
      <p:ext uri="{BB962C8B-B14F-4D97-AF65-F5344CB8AC3E}">
        <p14:creationId xmlns:p14="http://schemas.microsoft.com/office/powerpoint/2010/main" val="266932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1A20-78AB-422D-995E-07152935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DD6805-1078-4683-953B-50311F0FE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C982D0-3A95-4A33-8A36-7EBECAA1F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1" t="22928" r="27647" b="17631"/>
          <a:stretch/>
        </p:blipFill>
        <p:spPr>
          <a:xfrm>
            <a:off x="282388" y="-1"/>
            <a:ext cx="11725836" cy="685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0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5651A-5AEF-4DF7-A41F-D19E77BE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7DFB1B-DB6E-4253-871C-DB160D254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BABC0F0-4135-466C-8808-3E561CD87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t="11422" r="2948" b="2550"/>
          <a:stretch/>
        </p:blipFill>
        <p:spPr>
          <a:xfrm>
            <a:off x="0" y="0"/>
            <a:ext cx="12192000" cy="68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89BBC-5C4E-4624-995E-2C3E11166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DADF77-4EC9-49C3-B3E5-4D6EE742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B58247-803A-4CB8-805C-896A93881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5" r="2098" b="2656"/>
          <a:stretch/>
        </p:blipFill>
        <p:spPr>
          <a:xfrm>
            <a:off x="0" y="0"/>
            <a:ext cx="12192000" cy="6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4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36A1D-F64F-4D67-B34E-9616EF51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100655-2951-4811-B8BC-2B907CEF3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48FC20-EFAB-4704-A26A-B75B5D097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4" t="22340" r="30184" b="18219"/>
          <a:stretch/>
        </p:blipFill>
        <p:spPr>
          <a:xfrm>
            <a:off x="0" y="-1"/>
            <a:ext cx="12192000" cy="686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5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A42C9-C4ED-48AD-978C-F5989093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BA272F-6292-4AB6-BF05-9B47D7CE1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31E967-5131-4D24-B3E0-7BE83EB72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2340" r="27316" b="18023"/>
          <a:stretch/>
        </p:blipFill>
        <p:spPr>
          <a:xfrm>
            <a:off x="-1" y="-1"/>
            <a:ext cx="12075459" cy="68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9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E5477-85B8-44F2-9FD7-6306ACC7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F39890-142A-498C-B73F-3CC33835D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4CCF0D-B63F-4B41-BF2E-A8AC2ED68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2" t="24641" r="28088" b="16258"/>
          <a:stretch/>
        </p:blipFill>
        <p:spPr>
          <a:xfrm>
            <a:off x="147915" y="-1"/>
            <a:ext cx="11833413" cy="678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96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CD037F-67D3-4937-888C-39C3F4412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297E19-2D9D-48B4-A580-814811D2F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C424FF-4494-4BC1-B37F-534CDF5A4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1" t="28224" r="27537" b="3072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3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02606-7B5C-42A6-8FA7-4B52D2EA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B6A2B-B944-4CFA-9F1A-0011039C3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69695D-AA79-4F74-BA1C-2AF355C2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3" t="20996" r="28182" b="18571"/>
          <a:stretch/>
        </p:blipFill>
        <p:spPr>
          <a:xfrm>
            <a:off x="415635" y="0"/>
            <a:ext cx="11776365" cy="68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86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5D55C-643B-4745-B121-AF617156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E829F7-0CC4-41A1-BF0B-EC5463873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1AF919-ABDC-4796-92AB-432241793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2" t="33325" r="28523" b="7942"/>
          <a:stretch/>
        </p:blipFill>
        <p:spPr>
          <a:xfrm>
            <a:off x="0" y="71237"/>
            <a:ext cx="12192000" cy="67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1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4D5197-DADD-4793-BBA4-066A5FE0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787D33-60EC-48E9-9C90-E4E4DD328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D77721-08C0-426E-BA0F-41467D590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90" t="26609" r="28409" b="12709"/>
          <a:stretch/>
        </p:blipFill>
        <p:spPr>
          <a:xfrm>
            <a:off x="0" y="3201"/>
            <a:ext cx="12192000" cy="66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7B6BF-1D12-4FA8-912A-6B9B461C4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9A490-ED64-46AD-A2DD-635F43F9D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09D6B9-B7B3-46AD-8332-9FFFB6A05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22" t="16349" r="29191" b="23321"/>
          <a:stretch/>
        </p:blipFill>
        <p:spPr>
          <a:xfrm>
            <a:off x="0" y="94128"/>
            <a:ext cx="12192000" cy="676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59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38FE6-D709-44F2-8427-27FF569F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5851B6-EB16-4354-BECD-7C552BF69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E69E5C-14A9-4A1F-AE9A-27851D597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7" t="15539" r="28182" b="24836"/>
          <a:stretch/>
        </p:blipFill>
        <p:spPr>
          <a:xfrm>
            <a:off x="1" y="322896"/>
            <a:ext cx="11804072" cy="65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4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890F6-CB46-4B4B-AC2F-1B2CBBC70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E7B4F9-FB85-44C3-8CC1-2F4A00903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D63D92-67F1-4D4E-87A7-09B9CE2C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15943" r="28296" b="34335"/>
          <a:stretch/>
        </p:blipFill>
        <p:spPr>
          <a:xfrm>
            <a:off x="96982" y="54047"/>
            <a:ext cx="12095018" cy="684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1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4869F-8A89-42E4-B899-E7D01209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0B7941-4FEF-4791-A33D-295206EDA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EC9938-F034-4198-844F-F233D21FC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5" t="16056" r="28296" b="27464"/>
          <a:stretch/>
        </p:blipFill>
        <p:spPr>
          <a:xfrm>
            <a:off x="193963" y="129793"/>
            <a:ext cx="11998037" cy="63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02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FD89D68-CCA6-4F6E-BA76-F2B81050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983" y="533657"/>
            <a:ext cx="10173586" cy="1325563"/>
          </a:xfrm>
        </p:spPr>
        <p:txBody>
          <a:bodyPr>
            <a:normAutofit/>
          </a:bodyPr>
          <a:lstStyle/>
          <a:p>
            <a:pPr algn="ctr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</a:rPr>
              <a:t>POSICION ANATOMICA </a:t>
            </a: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AE98049E-EFC8-489B-925F-DB33C3E0175F}"/>
              </a:ext>
            </a:extLst>
          </p:cNvPr>
          <p:cNvSpPr txBox="1">
            <a:spLocks/>
          </p:cNvSpPr>
          <p:nvPr/>
        </p:nvSpPr>
        <p:spPr>
          <a:xfrm>
            <a:off x="955419" y="1795225"/>
            <a:ext cx="9487786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Mulish"/>
              </a:rPr>
              <a:t> Posicionamiento estandarizado del cuerpo humano utilizado como referencia en medicina para describir cualquier acción, ubicación u orientación con el fin de evitar diferentes interpretaciones.</a:t>
            </a:r>
          </a:p>
          <a:p>
            <a:pPr marL="0" indent="0">
              <a:buNone/>
            </a:pPr>
            <a:r>
              <a:rPr lang="es-MX" sz="1600" b="0" i="0" dirty="0">
                <a:solidFill>
                  <a:srgbClr val="333333"/>
                </a:solidFill>
                <a:effectLst/>
                <a:latin typeface="Mulish"/>
              </a:rPr>
              <a:t> Se considera a una persona erguida que mira al frente, los brazos a los lados del cuerpo con las palmas de las manos hacia adelante, las piernas juntas y los pies paralelo.</a:t>
            </a:r>
            <a:endParaRPr lang="es-CO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Posición anatómica">
            <a:extLst>
              <a:ext uri="{FF2B5EF4-FFF2-40B4-BE49-F238E27FC236}">
                <a16:creationId xmlns:a16="http://schemas.microsoft.com/office/drawing/2014/main" id="{604C5DFB-D160-46A2-8E3E-2A4C68F2D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53" y="3429000"/>
            <a:ext cx="3411071" cy="263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53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DAE297-21BC-4FDB-98C7-7284D345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911D2-3EFA-4A97-827E-3B00683B6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4447" y="714749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CONCEPTO</a:t>
            </a:r>
            <a:r>
              <a:rPr lang="es-MX" dirty="0"/>
              <a:t>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EE6BCB-60D7-4682-BA86-5A435756B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384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MX" sz="2800" b="0" i="0" dirty="0">
                <a:solidFill>
                  <a:srgbClr val="112000"/>
                </a:solidFill>
                <a:effectLst/>
                <a:latin typeface="Nunito" panose="020B0604020202020204" pitchFamily="2" charset="0"/>
              </a:rPr>
              <a:t>Los planos anatómicos son líneas imaginarias que delimitan (no dividen) al cuerpo, atravesándolo en posición anatómica. </a:t>
            </a:r>
          </a:p>
          <a:p>
            <a:pPr marL="0" indent="0" algn="just">
              <a:buNone/>
            </a:pPr>
            <a:r>
              <a:rPr lang="es-MX" sz="2800" b="0" i="0" dirty="0">
                <a:solidFill>
                  <a:srgbClr val="112000"/>
                </a:solidFill>
                <a:effectLst/>
                <a:latin typeface="Nunito" panose="020B0604020202020204" pitchFamily="2" charset="0"/>
              </a:rPr>
              <a:t>Se le asignan nombre de acuerdo al sitio anatómico, región, órgano que es delimitado, son importantes para la clínica, cirugía y disección.</a:t>
            </a:r>
            <a:endParaRPr lang="es-CO" sz="40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886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FD89D68-CCA6-4F6E-BA76-F2B81050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207" y="1271700"/>
            <a:ext cx="10173586" cy="1325563"/>
          </a:xfrm>
        </p:spPr>
        <p:txBody>
          <a:bodyPr>
            <a:normAutofit/>
          </a:bodyPr>
          <a:lstStyle/>
          <a:p>
            <a:pPr algn="ctr"/>
            <a:r>
              <a:rPr lang="es-CO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CLASIFICACIO DE LOS PLANOS CORPORALES 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8FD52AA-394C-4F3C-9F54-161074D0ED6A}"/>
              </a:ext>
            </a:extLst>
          </p:cNvPr>
          <p:cNvSpPr txBox="1">
            <a:spLocks/>
          </p:cNvSpPr>
          <p:nvPr/>
        </p:nvSpPr>
        <p:spPr>
          <a:xfrm>
            <a:off x="1009207" y="2597263"/>
            <a:ext cx="9487786" cy="565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O" sz="30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Calibri Light" panose="020F0302020204030204" pitchFamily="34" charset="0"/>
            </a:endParaRP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AE98049E-EFC8-489B-925F-DB33C3E0175F}"/>
              </a:ext>
            </a:extLst>
          </p:cNvPr>
          <p:cNvSpPr txBox="1">
            <a:spLocks/>
          </p:cNvSpPr>
          <p:nvPr/>
        </p:nvSpPr>
        <p:spPr>
          <a:xfrm>
            <a:off x="1009207" y="3290777"/>
            <a:ext cx="9487786" cy="2451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TRASNVERSAL  U HORIZONTAL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FRONTAL O CORONAL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O" sz="24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SAGITAL O ANTEROPOSTERIOR </a:t>
            </a:r>
          </a:p>
          <a:p>
            <a:pPr marL="0" indent="0">
              <a:buNone/>
            </a:pPr>
            <a:endParaRPr lang="es-CO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50" name="Picture 2" descr="Planos y ejes del cuerpo | Cuerpo humano anatomia, Anatomia y ...">
            <a:extLst>
              <a:ext uri="{FF2B5EF4-FFF2-40B4-BE49-F238E27FC236}">
                <a16:creationId xmlns:a16="http://schemas.microsoft.com/office/drawing/2014/main" id="{A3DB038C-0C4E-48B0-9DEB-C6C40006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23" y="2675965"/>
            <a:ext cx="3813249" cy="30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1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FF56707-B169-4859-87D1-514665430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-9413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10197F3-ABD3-4FC3-90C5-DBD656B4E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505" y="735711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FRONTAL O CORONAL </a:t>
            </a:r>
            <a:endParaRPr lang="es-EC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C55714-7020-4864-B911-FD37FFD1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309719"/>
            <a:ext cx="4421841" cy="2638799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DELIMITA AL CUERPO ANTERIOR Y  POSTERIOR </a:t>
            </a: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38E1A2-18C4-4590-A1FD-85C601C8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70" y="2061274"/>
            <a:ext cx="6279777" cy="432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36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D3EEB-F83C-4A09-AA7D-8C2D51B9F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777" y="392911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MOVIMIENTOS </a:t>
            </a:r>
            <a:endParaRPr lang="es-EC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9FD4DC-CF50-46C0-BB24-4E4F5FF5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12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 dirty="0"/>
              <a:t>PERMITE REALIZAR MOVIMIENTOS </a:t>
            </a:r>
          </a:p>
          <a:p>
            <a:r>
              <a:rPr lang="es-MX" sz="1800" dirty="0"/>
              <a:t>VISIBLES DE LA CARA</a:t>
            </a:r>
          </a:p>
          <a:p>
            <a:r>
              <a:rPr lang="es-MX" sz="1800" dirty="0"/>
              <a:t>INCLINACION </a:t>
            </a:r>
          </a:p>
          <a:p>
            <a:pPr marL="0" indent="0">
              <a:buNone/>
            </a:pPr>
            <a:r>
              <a:rPr lang="es-MX" sz="1800" dirty="0">
                <a:solidFill>
                  <a:schemeClr val="accent6">
                    <a:lumMod val="50000"/>
                  </a:schemeClr>
                </a:solidFill>
              </a:rPr>
              <a:t>ROTACION</a:t>
            </a:r>
          </a:p>
          <a:p>
            <a:r>
              <a:rPr lang="es-MX" sz="1800" dirty="0"/>
              <a:t>ADUCCION</a:t>
            </a:r>
          </a:p>
          <a:p>
            <a:r>
              <a:rPr lang="es-MX" sz="1800" dirty="0"/>
              <a:t>ABDUCCION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B6EB26-8CDD-42AB-9EB8-E962C154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88" y="3757175"/>
            <a:ext cx="4746812" cy="2668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04CA6C-B883-484C-8B3C-F18CFB731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66" y="3248117"/>
            <a:ext cx="5646722" cy="310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0681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E15A8E1-ED75-4333-96B8-06C5A18AB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7100DE-66FB-43C6-877F-94BC32BB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TRASNVERSAL U HORIZONTAL  </a:t>
            </a:r>
            <a:endParaRPr lang="es-EC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44267F-BC06-4381-A602-FF5D88F65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DIVIDE AL CUERPO EN UNA PARTE SUPERIOR E INFERIOR 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F0D556-DF1C-436B-96EB-C885DD49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141" y="2554942"/>
            <a:ext cx="8229599" cy="35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54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F9EC60B-7BEA-45A6-9C0D-46D9D3422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C7F4FA-42C5-4A28-9CAA-4673B94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40" y="848425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MOVIMIENTOS </a:t>
            </a:r>
            <a:endParaRPr lang="es-EC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1A0C8-1E82-4866-8C66-0F61B18BD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40" y="2756647"/>
            <a:ext cx="4984376" cy="3835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EXTREMIDADES SUPERIORES E INFERIORES </a:t>
            </a:r>
          </a:p>
          <a:p>
            <a:r>
              <a:rPr lang="es-MX" sz="2000" dirty="0"/>
              <a:t>ROTACION EXTERNA  E INTERNA </a:t>
            </a:r>
          </a:p>
          <a:p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ANTEBRAZO</a:t>
            </a:r>
            <a:r>
              <a:rPr lang="es-MX" sz="2000" dirty="0"/>
              <a:t> </a:t>
            </a:r>
          </a:p>
          <a:p>
            <a:pPr lvl="1"/>
            <a:r>
              <a:rPr lang="es-MX" sz="1800" dirty="0"/>
              <a:t>SUPINACION </a:t>
            </a:r>
          </a:p>
          <a:p>
            <a:pPr lvl="1"/>
            <a:r>
              <a:rPr lang="es-MX" sz="1800" dirty="0"/>
              <a:t>PRONACION </a:t>
            </a:r>
          </a:p>
          <a:p>
            <a:pPr marL="0" indent="0">
              <a:buNone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TRONCO Y CUELLO </a:t>
            </a:r>
          </a:p>
          <a:p>
            <a:r>
              <a:rPr lang="es-MX" sz="2000" dirty="0"/>
              <a:t>ROTACION DERECHA E IZQUIERDA</a:t>
            </a:r>
            <a:endParaRPr lang="es-EC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733F84-9854-4278-B987-FA833CBE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56" y="3520420"/>
            <a:ext cx="5657544" cy="2966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9D988A-B58B-4A25-A0AA-C10A17F18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18" t="21947" r="40551" b="32541"/>
          <a:stretch/>
        </p:blipFill>
        <p:spPr>
          <a:xfrm>
            <a:off x="5696256" y="265766"/>
            <a:ext cx="5526741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BF337-62C2-4FBE-94DF-CEBBB5A2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093165-76BE-43AB-B4E9-B71CD64D4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01D211-770E-4CB0-B9A2-859557F79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0" t="24641" r="27757" b="14492"/>
          <a:stretch/>
        </p:blipFill>
        <p:spPr>
          <a:xfrm>
            <a:off x="0" y="-1"/>
            <a:ext cx="12192000" cy="685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10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CFD89D68-CCA6-4F6E-BA76-F2B81050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48" y="733818"/>
            <a:ext cx="10173586" cy="1325563"/>
          </a:xfrm>
        </p:spPr>
        <p:txBody>
          <a:bodyPr>
            <a:normAutofit/>
          </a:bodyPr>
          <a:lstStyle/>
          <a:p>
            <a:pPr algn="ctr"/>
            <a:r>
              <a:rPr lang="es-CO" b="1" dirty="0">
                <a:solidFill>
                  <a:schemeClr val="accent6">
                    <a:lumMod val="50000"/>
                  </a:schemeClr>
                </a:solidFill>
                <a:latin typeface="Montserrat" panose="00000500000000000000" pitchFamily="2" charset="0"/>
              </a:rPr>
              <a:t>PLANO SAGITAL O ANTEROPOSTERIOR  </a:t>
            </a:r>
          </a:p>
        </p:txBody>
      </p:sp>
      <p:sp>
        <p:nvSpPr>
          <p:cNvPr id="6" name="Subtítulo 4">
            <a:extLst>
              <a:ext uri="{FF2B5EF4-FFF2-40B4-BE49-F238E27FC236}">
                <a16:creationId xmlns:a16="http://schemas.microsoft.com/office/drawing/2014/main" id="{AE98049E-EFC8-489B-925F-DB33C3E0175F}"/>
              </a:ext>
            </a:extLst>
          </p:cNvPr>
          <p:cNvSpPr txBox="1">
            <a:spLocks/>
          </p:cNvSpPr>
          <p:nvPr/>
        </p:nvSpPr>
        <p:spPr>
          <a:xfrm>
            <a:off x="968865" y="3129719"/>
            <a:ext cx="3307299" cy="246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600" b="0" i="0" dirty="0">
                <a:solidFill>
                  <a:srgbClr val="010101"/>
                </a:solidFill>
                <a:effectLst/>
                <a:latin typeface="Roboto" panose="020B0604020202020204" pitchFamily="2" charset="0"/>
              </a:rPr>
              <a:t>Delimita al cuerpo en dos mitades, es decir </a:t>
            </a:r>
            <a:r>
              <a:rPr lang="es-MX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Roboto" panose="020B0604020202020204" pitchFamily="2" charset="0"/>
              </a:rPr>
              <a:t>derecha e izquierda</a:t>
            </a:r>
            <a:r>
              <a:rPr lang="es-MX" sz="1600" b="0" i="0" dirty="0">
                <a:solidFill>
                  <a:srgbClr val="010101"/>
                </a:solidFill>
                <a:effectLst/>
                <a:latin typeface="Roboto" panose="020B0604020202020204" pitchFamily="2" charset="0"/>
              </a:rPr>
              <a:t>, por lo que nos sirve cuando estamos realizando un análisis de la postura corporal.</a:t>
            </a:r>
          </a:p>
          <a:p>
            <a:pPr marL="0" indent="0" algn="just">
              <a:buNone/>
            </a:pPr>
            <a:r>
              <a:rPr lang="es-MX" sz="1600" dirty="0">
                <a:solidFill>
                  <a:srgbClr val="010101"/>
                </a:solidFill>
                <a:latin typeface="Roboto" panose="020B0604020202020204" pitchFamily="2" charset="0"/>
                <a:cs typeface="Calibri Light" panose="020F0302020204030204" pitchFamily="34" charset="0"/>
              </a:rPr>
              <a:t>Cualquier plano paralelo a este.</a:t>
            </a:r>
            <a:endParaRPr lang="es-CO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73ED94-A74B-435F-9EDC-7A9A8AA76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011" y="2380129"/>
            <a:ext cx="5186193" cy="36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26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1B4C07-48EE-4D97-9995-6CD952312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MOVIMIENTOS</a:t>
            </a:r>
            <a:br>
              <a:rPr lang="es-MX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70AB94-D22C-4659-B39D-580597131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30" y="1507005"/>
            <a:ext cx="10515600" cy="24908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CADERA, TOBILLO</a:t>
            </a:r>
          </a:p>
          <a:p>
            <a:r>
              <a:rPr lang="es-MX" sz="2000" dirty="0"/>
              <a:t>FLEXION</a:t>
            </a:r>
          </a:p>
          <a:p>
            <a:r>
              <a:rPr lang="es-MX" sz="2000" dirty="0"/>
              <a:t>EXTENSION (cabeza)</a:t>
            </a:r>
          </a:p>
          <a:p>
            <a:pPr marL="0" indent="0">
              <a:buNone/>
            </a:pPr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HOMBRO</a:t>
            </a:r>
          </a:p>
          <a:p>
            <a:r>
              <a:rPr lang="es-MX" sz="2000" dirty="0"/>
              <a:t>ANTEPULSION</a:t>
            </a:r>
          </a:p>
          <a:p>
            <a:r>
              <a:rPr lang="es-MX" sz="2000" dirty="0"/>
              <a:t>RETROPULSION </a:t>
            </a:r>
          </a:p>
          <a:p>
            <a:endParaRPr lang="es-EC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295383-57BD-4519-B4D0-73221B66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094" y="3884055"/>
            <a:ext cx="4428565" cy="24898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90EEEB-F21D-4D10-9319-24EFC7937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125" y="1882588"/>
            <a:ext cx="4206668" cy="23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F9EC60B-7BEA-45A6-9C0D-46D9D3422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C7F4FA-42C5-4A28-9CAA-4673B94F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EJES ANATOMICOS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1A0C8-1E82-4866-8C66-0F61B18BD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9" y="2506662"/>
            <a:ext cx="10515600" cy="4351338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Anteroposterior</a:t>
            </a:r>
          </a:p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Transversal</a:t>
            </a:r>
          </a:p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Longitudinal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ED9806-F155-4E3D-8E8B-B69CE9ED9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09" y="2151529"/>
            <a:ext cx="5759779" cy="32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3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A27DC6-C070-4B8F-B749-346C61E9D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-161365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BBFFDDF-80B5-4E62-B331-710A6742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EJE ANTEROPOSTERIOR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5C24DA-8599-45D8-B3A5-3EBC7F4BD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 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489C35-1F25-4BEC-884C-49F9F98A14B9}"/>
              </a:ext>
            </a:extLst>
          </p:cNvPr>
          <p:cNvSpPr txBox="1"/>
          <p:nvPr/>
        </p:nvSpPr>
        <p:spPr>
          <a:xfrm>
            <a:off x="528917" y="2008856"/>
            <a:ext cx="4217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ADELANTA HACIA ATRÁS </a:t>
            </a:r>
          </a:p>
          <a:p>
            <a:endParaRPr lang="es-EC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MOVIMIENTOS</a:t>
            </a: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es-EC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ADUCCIÓN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ABDUCCIÓN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3D8E9E-914B-482A-85C6-7007B23C7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23" y="1560456"/>
            <a:ext cx="8104094" cy="45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11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51753-4D89-4591-97DB-D7F91EED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EJE TRASNVERSAL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4488F3-7CD8-4954-961D-CAC0AC025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53" y="2126307"/>
            <a:ext cx="7203141" cy="40497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4AE9373-51EE-4CB6-8A89-B05E2F504606}"/>
              </a:ext>
            </a:extLst>
          </p:cNvPr>
          <p:cNvSpPr txBox="1"/>
          <p:nvPr/>
        </p:nvSpPr>
        <p:spPr>
          <a:xfrm>
            <a:off x="582706" y="2396876"/>
            <a:ext cx="4217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Surge de la interposición del plano </a:t>
            </a:r>
          </a:p>
          <a:p>
            <a:r>
              <a:rPr lang="es-EC" dirty="0"/>
              <a:t>Frontal y transversal </a:t>
            </a:r>
          </a:p>
          <a:p>
            <a:endParaRPr lang="es-EC" dirty="0"/>
          </a:p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SE DIRIGE DE UN LADO AL OTRO </a:t>
            </a:r>
          </a:p>
          <a:p>
            <a:endParaRPr lang="es-EC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Movimientos </a:t>
            </a:r>
          </a:p>
          <a:p>
            <a:endParaRPr lang="es-EC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FLEXION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517381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DBF1C7A-14CD-449D-BE75-B8F69C93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95" t="23988" r="10331" b="12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15FF13-A346-4A69-BC44-31A5F328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</a:rPr>
              <a:t>EJE LONGITUDINAL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CC9C6B7-F35D-42A3-803B-9807118A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30" y="2543168"/>
            <a:ext cx="5925670" cy="333156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7B2E620-9DDC-4F16-998B-A0A8ED9CD512}"/>
              </a:ext>
            </a:extLst>
          </p:cNvPr>
          <p:cNvSpPr txBox="1"/>
          <p:nvPr/>
        </p:nvSpPr>
        <p:spPr>
          <a:xfrm>
            <a:off x="838200" y="2246968"/>
            <a:ext cx="4217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Surge de la interposición del plano </a:t>
            </a:r>
          </a:p>
          <a:p>
            <a:r>
              <a:rPr lang="es-EC" dirty="0"/>
              <a:t>Frontal y transversal </a:t>
            </a:r>
          </a:p>
          <a:p>
            <a:endParaRPr lang="es-EC" dirty="0"/>
          </a:p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SE DIRIGE DE ARRIBA HACIA ABAJO</a:t>
            </a:r>
          </a:p>
          <a:p>
            <a:endParaRPr lang="es-EC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Movimientos </a:t>
            </a:r>
          </a:p>
          <a:p>
            <a:endParaRPr lang="es-EC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ROTACION INTERNA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ROTACION EXTRENA </a:t>
            </a:r>
          </a:p>
        </p:txBody>
      </p:sp>
    </p:spTree>
    <p:extLst>
      <p:ext uri="{BB962C8B-B14F-4D97-AF65-F5344CB8AC3E}">
        <p14:creationId xmlns:p14="http://schemas.microsoft.com/office/powerpoint/2010/main" val="3812854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80210-105C-401C-A296-CE5C8310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325473-73E9-49E6-81E6-5C1F005FE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D8F981-9D3A-4774-A778-ED3688E7A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28272" r="27273" b="9911"/>
          <a:stretch/>
        </p:blipFill>
        <p:spPr>
          <a:xfrm>
            <a:off x="0" y="64436"/>
            <a:ext cx="12192000" cy="66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5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0B14D-3639-4A3C-AE1C-E4987028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F5D09E-4D2F-4960-8A47-739CA63E0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22088D-7604-433E-B305-02EC316EB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7" t="30495" r="28409" b="9911"/>
          <a:stretch/>
        </p:blipFill>
        <p:spPr>
          <a:xfrm>
            <a:off x="0" y="54718"/>
            <a:ext cx="12288982" cy="612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12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7D5A1-D903-4966-8804-5B1302543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87864B-0AB1-482A-84DF-E37AA8AC6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48CD3F-7100-466E-B4E7-58E8541DE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3" t="19985" r="27955" b="18369"/>
          <a:stretch/>
        </p:blipFill>
        <p:spPr>
          <a:xfrm>
            <a:off x="0" y="0"/>
            <a:ext cx="12192000" cy="685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4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E6E5F-7644-45B7-994F-80DD5ADC4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71E201-4393-40F0-99ED-A016431B3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AE3F58-B4AC-456A-9CF6-04C01F2C8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8" t="21379" r="27557" b="17535"/>
          <a:stretch/>
        </p:blipFill>
        <p:spPr>
          <a:xfrm>
            <a:off x="-1" y="-1"/>
            <a:ext cx="12192001" cy="69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0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9A26D-F362-410C-BCF6-A48ED22EA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CC6475-308E-4809-A15F-466093216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BBF82D-182E-4F29-90B7-3C03D9505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1" t="21556" r="28639" b="166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60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C9783-A780-478B-9230-E2FC91154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17B107-F057-46E1-849F-CF60F57E7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 descr="Frases Enfermeras de Enfermería Actual 👩‍⚕️">
            <a:extLst>
              <a:ext uri="{FF2B5EF4-FFF2-40B4-BE49-F238E27FC236}">
                <a16:creationId xmlns:a16="http://schemas.microsoft.com/office/drawing/2014/main" id="{B2E3FF54-7F53-45AF-80C5-D77F848A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50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199CD-DE52-40F8-AE66-002AC08D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55C54-6823-4561-A99C-ED43DE62C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CCDD9D-C906-43B8-852D-F8DF0FE32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1" t="22928" r="27757" b="17631"/>
          <a:stretch/>
        </p:blipFill>
        <p:spPr>
          <a:xfrm>
            <a:off x="-1" y="0"/>
            <a:ext cx="12192001" cy="66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C055C-6829-4A52-B995-6E604215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4C866-309C-491A-B0FE-8D64E2397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9BD66E-10EC-48BE-A5B1-CBA5DAB8F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1" t="24640" r="27206" b="14100"/>
          <a:stretch/>
        </p:blipFill>
        <p:spPr>
          <a:xfrm>
            <a:off x="0" y="-1"/>
            <a:ext cx="12192000" cy="68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F49BF-6CE7-4898-90A1-28FE14F1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BDCF2B-B47C-4846-9F7E-A4F341085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D0874D-4ADD-44BE-8E8D-29E38931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1" t="26609" r="27978" b="14100"/>
          <a:stretch/>
        </p:blipFill>
        <p:spPr>
          <a:xfrm>
            <a:off x="0" y="0"/>
            <a:ext cx="12192000" cy="682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7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798E3-CF1D-4DBA-B43F-281C1841D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533" y="1327781"/>
            <a:ext cx="10515600" cy="1325563"/>
          </a:xfrm>
        </p:spPr>
        <p:txBody>
          <a:bodyPr/>
          <a:lstStyle/>
          <a:p>
            <a:r>
              <a:rPr lang="es-EC" b="1" dirty="0">
                <a:solidFill>
                  <a:schemeClr val="accent6">
                    <a:lumMod val="75000"/>
                  </a:schemeClr>
                </a:solidFill>
              </a:rPr>
              <a:t>MORFOFISIOPATOLOGIA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8AD726-92B7-4421-B093-807C2AF0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260" y="3207987"/>
            <a:ext cx="10515600" cy="1993340"/>
          </a:xfrm>
        </p:spPr>
        <p:txBody>
          <a:bodyPr/>
          <a:lstStyle/>
          <a:p>
            <a:pPr algn="just"/>
            <a:r>
              <a:rPr lang="es-MX" b="0" i="0" dirty="0">
                <a:solidFill>
                  <a:schemeClr val="accent5">
                    <a:lumMod val="75000"/>
                  </a:schemeClr>
                </a:solidFill>
                <a:effectLst/>
                <a:latin typeface="Google Sans"/>
              </a:rPr>
              <a:t>CIENCIA QUE ESTUDIA LA INTERRELACIÓN DE LAS ALTERACIONES ESTRUCTURALES Y FUNCIONALES QUE OCURREN A NIVEL DE LAS CÉLULAS, LOS TEJIDOS Y LOS ÓRGANOS DURANTE EL PROCESO PATOLÓGICO</a:t>
            </a:r>
            <a:endParaRPr lang="es-EC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82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C9C55-D0E1-4708-A08C-B858196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08E746-A416-4D75-8489-13CDDFB8B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D013F-FFA9-4088-85D5-922DB6436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1" t="32148" r="28198" b="9911"/>
          <a:stretch/>
        </p:blipFill>
        <p:spPr>
          <a:xfrm>
            <a:off x="0" y="29647"/>
            <a:ext cx="12192000" cy="683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8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</TotalTime>
  <Words>330</Words>
  <Application>Microsoft Office PowerPoint</Application>
  <PresentationFormat>Panorámica</PresentationFormat>
  <Paragraphs>76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Google Sans</vt:lpstr>
      <vt:lpstr>Montserrat</vt:lpstr>
      <vt:lpstr>Mulish</vt:lpstr>
      <vt:lpstr>Nunito</vt:lpstr>
      <vt:lpstr>Roboto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MORFOFISIOPATOLOGIA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POSICION ANATOMICA </vt:lpstr>
      <vt:lpstr>CONCEPTO </vt:lpstr>
      <vt:lpstr>CLASIFICACIO DE LOS PLANOS CORPORALES </vt:lpstr>
      <vt:lpstr>FRONTAL O CORONAL </vt:lpstr>
      <vt:lpstr>MOVIMIENTOS </vt:lpstr>
      <vt:lpstr>TRASNVERSAL U HORIZONTAL  </vt:lpstr>
      <vt:lpstr>MOVIMIENTOS </vt:lpstr>
      <vt:lpstr>PLANO SAGITAL O ANTEROPOSTERIOR  </vt:lpstr>
      <vt:lpstr>MOVIMIENTOS </vt:lpstr>
      <vt:lpstr>EJES ANATOMICOS </vt:lpstr>
      <vt:lpstr>EJE ANTEROPOSTERIOR </vt:lpstr>
      <vt:lpstr>EJE TRASNVERSAL </vt:lpstr>
      <vt:lpstr>EJE LONGITUDINAL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jessica Castillo</cp:lastModifiedBy>
  <cp:revision>33</cp:revision>
  <dcterms:created xsi:type="dcterms:W3CDTF">2023-09-01T16:16:48Z</dcterms:created>
  <dcterms:modified xsi:type="dcterms:W3CDTF">2023-09-24T16:27:33Z</dcterms:modified>
</cp:coreProperties>
</file>